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2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8" autoAdjust="0"/>
    <p:restoredTop sz="93880" autoAdjust="0"/>
  </p:normalViewPr>
  <p:slideViewPr>
    <p:cSldViewPr snapToObjects="1">
      <p:cViewPr>
        <p:scale>
          <a:sx n="75" d="100"/>
          <a:sy n="75" d="100"/>
        </p:scale>
        <p:origin x="-1044" y="-7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7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2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  <a:t>AlphaGo</a:t>
            </a:r>
            <a:endParaRPr lang="ko-KR" altLang="en-US" sz="6000" dirty="0">
              <a:latin typeface="Adobe Heiti Std R" pitchFamily="34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489720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David Silver, et al. "Mastering the game of Go with deep neural networks and tree search." </a:t>
            </a:r>
            <a:r>
              <a:rPr lang="en-US" altLang="ko-KR" i="1" dirty="0"/>
              <a:t>Nature</a:t>
            </a:r>
            <a:r>
              <a:rPr lang="en-US" altLang="ko-KR" dirty="0"/>
              <a:t> 529.7587 (2016): 484-489.</a:t>
            </a:r>
          </a:p>
          <a:p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sz="6700" b="1" dirty="0" smtClean="0">
                <a:solidFill>
                  <a:schemeClr val="tx1"/>
                </a:solidFill>
              </a:rPr>
              <a:t>Sungjoon Choi</a:t>
            </a:r>
            <a:endParaRPr lang="ko-KR" altLang="en-US" sz="6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MCTS in AlphaGo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13780"/>
            <a:ext cx="8532440" cy="462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8128" y="1613780"/>
            <a:ext cx="1584176" cy="375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17812" y="1613780"/>
            <a:ext cx="1800200" cy="375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02448" y="1613780"/>
            <a:ext cx="1800200" cy="3750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rgbClr val="7030A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1608720"/>
            <a:ext cx="1584176" cy="3750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Policy Network and Value Network</a:t>
            </a:r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94"/>
          <a:stretch/>
        </p:blipFill>
        <p:spPr bwMode="auto">
          <a:xfrm>
            <a:off x="1195510" y="1266304"/>
            <a:ext cx="271780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37446" y="1266304"/>
            <a:ext cx="281893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02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216500"/>
            <a:ext cx="494511" cy="81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278042"/>
            <a:ext cx="550617" cy="8152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230972"/>
            <a:ext cx="612900" cy="817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216500"/>
            <a:ext cx="589048" cy="817200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5" idx="2"/>
            <a:endCxn id="18" idx="2"/>
          </p:cNvCxnSpPr>
          <p:nvPr/>
        </p:nvCxnSpPr>
        <p:spPr>
          <a:xfrm rot="5400000">
            <a:off x="7021550" y="5329495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43608" y="5623436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13817" y="5518973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92717" y="541521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484784"/>
            <a:ext cx="8298352" cy="3600398"/>
          </a:xfrm>
          <a:prstGeom prst="rect">
            <a:avLst/>
          </a:prstGeom>
        </p:spPr>
      </p:pic>
      <p:sp>
        <p:nvSpPr>
          <p:cNvPr id="5" name="왼쪽 중괄호 4"/>
          <p:cNvSpPr/>
          <p:nvPr/>
        </p:nvSpPr>
        <p:spPr>
          <a:xfrm rot="16200000">
            <a:off x="2205436" y="3956396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 rot="16200000">
            <a:off x="6320237" y="3956396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33330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Networks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28600" y="1412776"/>
            <a:ext cx="8686800" cy="19133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Rollout Policy Network (Rollout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Supervised Learning Policy Network (SL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Reinforcement Learning Policy Network (RL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Value Network (Value net)</a:t>
            </a:r>
            <a:endParaRPr lang="ko-KR" altLang="en-US" sz="2000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0" y="3326160"/>
            <a:ext cx="3124200" cy="3303239"/>
          </a:xfrm>
          <a:prstGeom prst="rect">
            <a:avLst/>
          </a:prstGeom>
        </p:spPr>
      </p:pic>
      <p:sp>
        <p:nvSpPr>
          <p:cNvPr id="9" name="왼쪽 중괄호 8"/>
          <p:cNvSpPr/>
          <p:nvPr/>
        </p:nvSpPr>
        <p:spPr>
          <a:xfrm>
            <a:off x="2258290" y="4665517"/>
            <a:ext cx="762000" cy="9906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258290" y="4326079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258290" y="6089074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2630" y="414141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(13)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6542" y="4682202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 ~ 12)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542" y="5768323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5" name="왼쪽 중괄호 14"/>
          <p:cNvSpPr/>
          <p:nvPr/>
        </p:nvSpPr>
        <p:spPr>
          <a:xfrm flipH="1">
            <a:off x="6183190" y="5257800"/>
            <a:ext cx="763200" cy="7202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169380" y="6205071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66523" y="4061936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, Fc (15)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54982" y="5136573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(2~11)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18125" y="6047601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161808" y="496592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144490" y="4623889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149153" y="426814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76819" y="443126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, Fc (14)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63251" y="473953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 Info (12,13)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3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4" grpId="0"/>
      <p:bldP spid="15" grpId="0" animBg="1"/>
      <p:bldP spid="17" grpId="0"/>
      <p:bldP spid="18" grpId="0"/>
      <p:bldP spid="19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Networks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1" y="1586136"/>
            <a:ext cx="8655804" cy="42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Networks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8" y="2204864"/>
            <a:ext cx="8640960" cy="31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Networks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6212" y="3954575"/>
            <a:ext cx="2953732" cy="2459942"/>
            <a:chOff x="36212" y="3954575"/>
            <a:chExt cx="2953732" cy="245994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67442"/>
            <a:stretch/>
          </p:blipFill>
          <p:spPr bwMode="auto">
            <a:xfrm>
              <a:off x="36212" y="3985654"/>
              <a:ext cx="2953732" cy="242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 rot="18212227">
              <a:off x="1613311" y="4330571"/>
              <a:ext cx="1360275" cy="637407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 rot="14258173">
              <a:off x="411153" y="4316009"/>
              <a:ext cx="1360275" cy="637407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r="53678"/>
          <a:stretch/>
        </p:blipFill>
        <p:spPr bwMode="auto">
          <a:xfrm>
            <a:off x="36212" y="1533525"/>
            <a:ext cx="4202413" cy="488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275856" y="3212976"/>
            <a:ext cx="1115168" cy="67664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r="27220"/>
          <a:stretch/>
        </p:blipFill>
        <p:spPr bwMode="auto">
          <a:xfrm>
            <a:off x="36212" y="1535782"/>
            <a:ext cx="6602713" cy="48809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292080" y="3889623"/>
            <a:ext cx="1346845" cy="25271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r="6537"/>
          <a:stretch/>
        </p:blipFill>
        <p:spPr bwMode="auto">
          <a:xfrm>
            <a:off x="36212" y="1535782"/>
            <a:ext cx="8479138" cy="48809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0" t="-479" r="-1414"/>
          <a:stretch/>
        </p:blipFill>
        <p:spPr bwMode="auto">
          <a:xfrm>
            <a:off x="8515350" y="1533525"/>
            <a:ext cx="714374" cy="488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4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</a:t>
            </a:r>
            <a:r>
              <a:rPr lang="en-US" altLang="ko-KR" dirty="0" smtClean="0"/>
              <a:t>Policy Networks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35360"/>
                <a:ext cx="86868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dirty="0" smtClean="0"/>
                  <a:t>Rollout net/SL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𝜕𝜎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RL net</a:t>
                </a:r>
              </a:p>
              <a:p>
                <a:pPr lvl="1"/>
                <a:r>
                  <a:rPr lang="en-US" altLang="ko-KR" dirty="0" smtClean="0"/>
                  <a:t>Play games between the current RL net and 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0,               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&amp;−1,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35360"/>
                <a:ext cx="8686800" cy="5181600"/>
              </a:xfrm>
              <a:blipFill rotWithShape="1">
                <a:blip r:embed="rId2"/>
                <a:stretch>
                  <a:fillRect l="-1474" t="-1529" r="-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133528"/>
            <a:ext cx="4386949" cy="13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6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</a:t>
            </a:r>
            <a:r>
              <a:rPr lang="en-US" altLang="ko-KR" dirty="0" smtClean="0"/>
              <a:t>Value Networks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12776"/>
                <a:ext cx="8686800" cy="5181600"/>
              </a:xfrm>
            </p:spPr>
            <p:txBody>
              <a:bodyPr/>
              <a:lstStyle/>
              <a:p>
                <a:r>
                  <a:rPr lang="en-US" altLang="ko-KR" dirty="0" smtClean="0"/>
                  <a:t>Value 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/>
                  <a:t>When trained on the human expert data set, the value network is </a:t>
                </a:r>
                <a:r>
                  <a:rPr lang="en-US" altLang="ko-KR" dirty="0" err="1" smtClean="0"/>
                  <a:t>overfit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Added a new self-play data set</a:t>
                </a:r>
                <a:endParaRPr lang="ko-KR" altLang="en-US" dirty="0" smtClean="0"/>
              </a:p>
            </p:txBody>
          </p:sp>
        </mc:Choice>
        <mc:Fallback>
          <p:sp>
            <p:nvSpPr>
              <p:cNvPr id="4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12776"/>
                <a:ext cx="8686800" cy="5181600"/>
              </a:xfrm>
              <a:blipFill rotWithShape="1">
                <a:blip r:embed="rId2"/>
                <a:stretch>
                  <a:fillRect l="-1614" t="-1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1" y="4381356"/>
            <a:ext cx="4800600" cy="13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Game Result Prediction Accuracy</a:t>
            </a:r>
            <a:endParaRPr lang="ko-KR" alt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833394"/>
            <a:ext cx="8460432" cy="411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87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DeepMind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00702" y="6519446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https://deepmind.com/</a:t>
            </a:r>
            <a:endParaRPr lang="ko-KR" alt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2" y="1690050"/>
            <a:ext cx="929931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7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Test Phase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80186"/>
            <a:ext cx="8291946" cy="27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4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Test Phase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5679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Each edge has following information</a:t>
                </a:r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b="0" dirty="0" smtClean="0"/>
                  <a:t>: prior distribution from SL net</a:t>
                </a:r>
              </a:p>
              <a:p>
                <a:pPr marL="339725" lvl="1" indent="0">
                  <a:buNone/>
                </a:pP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the number of evaluations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action values from value net and rollout net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f>
                      <m:f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altLang="ko-KR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altLang="ko-KR" sz="2400" dirty="0"/>
              </a:p>
              <a:p>
                <a:pPr lvl="1"/>
                <a:endParaRPr lang="ko-KR" altLang="en-US" sz="2400" dirty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56792"/>
                <a:ext cx="8686800" cy="5181600"/>
              </a:xfrm>
              <a:blipFill rotWithShape="1">
                <a:blip r:embed="rId2"/>
                <a:stretch>
                  <a:fillRect l="-1263" t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3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Test Phase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84784"/>
                <a:ext cx="8686800" cy="489654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Selection Rule</a:t>
                </a:r>
              </a:p>
              <a:p>
                <a:pPr lvl="1"/>
                <a:r>
                  <a:rPr lang="en-US" altLang="ko-KR" sz="2400" dirty="0" smtClean="0"/>
                  <a:t>How to choose edge (</a:t>
                </a:r>
                <a:r>
                  <a:rPr lang="en-US" altLang="ko-KR" sz="2400" dirty="0" err="1" smtClean="0"/>
                  <a:t>s,a</a:t>
                </a:r>
                <a:r>
                  <a:rPr lang="en-US" altLang="ko-KR" sz="2400" dirty="0" smtClean="0"/>
                  <a:t>) at node 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𝑝𝑢𝑐𝑡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sz="24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sz="24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rad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b="1" dirty="0" smtClean="0"/>
                  <a:t>U(</a:t>
                </a:r>
                <a:r>
                  <a:rPr lang="en-US" altLang="ko-KR" sz="2400" b="1" dirty="0" err="1" smtClean="0"/>
                  <a:t>s,a</a:t>
                </a:r>
                <a:r>
                  <a:rPr lang="en-US" altLang="ko-KR" sz="2400" b="1" dirty="0" smtClean="0"/>
                  <a:t>) encourage </a:t>
                </a:r>
                <a:r>
                  <a:rPr lang="en-US" altLang="ko-KR" sz="2400" b="1" dirty="0" smtClean="0"/>
                  <a:t>exploration</a:t>
                </a:r>
              </a:p>
              <a:p>
                <a:pPr lvl="1"/>
                <a:endParaRPr lang="en-US" altLang="ko-KR" sz="2400" b="1" dirty="0" smtClean="0"/>
              </a:p>
              <a:p>
                <a:r>
                  <a:rPr lang="en-US" altLang="ko-KR" sz="2800" dirty="0" smtClean="0"/>
                  <a:t>Expansion Rule</a:t>
                </a:r>
              </a:p>
              <a:p>
                <a:pPr lvl="1"/>
                <a:r>
                  <a:rPr lang="en-US" altLang="ko-KR" sz="2400" dirty="0" smtClean="0"/>
                  <a:t>When the visit count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exceeds a threshold, the successor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is added to the search tree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84784"/>
                <a:ext cx="8686800" cy="4896544"/>
              </a:xfrm>
              <a:blipFill rotWithShape="1">
                <a:blip r:embed="rId2"/>
                <a:stretch>
                  <a:fillRect l="-1263" t="-1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07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9576"/>
            <a:ext cx="9144000" cy="335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28600" y="1340768"/>
            <a:ext cx="8686800" cy="216024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Evaluation of playing strength of AlphaGo</a:t>
            </a:r>
          </a:p>
          <a:p>
            <a:pPr lvl="1"/>
            <a:r>
              <a:rPr lang="en-US" altLang="ko-KR" sz="2000" dirty="0" smtClean="0"/>
              <a:t>Single-machine AlphaGo: 99.8%</a:t>
            </a:r>
          </a:p>
          <a:p>
            <a:pPr lvl="1"/>
            <a:r>
              <a:rPr lang="en-US" altLang="ko-KR" sz="2000" dirty="0" smtClean="0"/>
              <a:t>With four handicap stones: 77%, 86% and 99% (vs </a:t>
            </a:r>
            <a:r>
              <a:rPr lang="en-US" altLang="ko-KR" sz="2000" dirty="0" err="1" smtClean="0"/>
              <a:t>CrazyStone</a:t>
            </a:r>
            <a:r>
              <a:rPr lang="en-US" altLang="ko-KR" sz="2000" dirty="0" smtClean="0"/>
              <a:t>, Zen and </a:t>
            </a:r>
            <a:r>
              <a:rPr lang="en-US" altLang="ko-KR" sz="2000" dirty="0" err="1" smtClean="0"/>
              <a:t>Pachi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Distributed AlphaGo: 77% (vs Single-machine), 100% (vs Others)</a:t>
            </a:r>
          </a:p>
          <a:p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82307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Result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520" y="1556792"/>
            <a:ext cx="421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Match score: AlphaGo 4 - Lee Sedol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983253"/>
            <a:ext cx="5448300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pic>
        <p:nvPicPr>
          <p:cNvPr id="5122" name="Picture 2" descr="http://postfiles8.naver.net/20160313_199/imh0810_1457860120177Hugvd_JPEG/IMG_20160313_001131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1"/>
          <a:stretch/>
        </p:blipFill>
        <p:spPr bwMode="auto">
          <a:xfrm>
            <a:off x="2555776" y="1390253"/>
            <a:ext cx="3810000" cy="50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9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 Work of DeepMind</a:t>
            </a:r>
            <a:endParaRPr lang="ko-KR" altLang="en-US" dirty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3735388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6396335"/>
            <a:ext cx="7265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/>
              <a:t>V. </a:t>
            </a:r>
            <a:r>
              <a:rPr lang="en-US" altLang="ko-KR" sz="1200" dirty="0" err="1"/>
              <a:t>Mnih</a:t>
            </a:r>
            <a:r>
              <a:rPr lang="en-US" altLang="ko-KR" sz="1200" dirty="0"/>
              <a:t>, K. </a:t>
            </a:r>
            <a:r>
              <a:rPr lang="en-US" altLang="ko-KR" sz="1200" dirty="0" err="1"/>
              <a:t>Kavukcuoglu</a:t>
            </a:r>
            <a:r>
              <a:rPr lang="en-US" altLang="ko-KR" sz="1200" dirty="0"/>
              <a:t>, D. Silver, A. A. </a:t>
            </a:r>
            <a:r>
              <a:rPr lang="en-US" altLang="ko-KR" sz="1200" dirty="0" err="1"/>
              <a:t>Rusu</a:t>
            </a:r>
            <a:r>
              <a:rPr lang="en-US" altLang="ko-KR" sz="1200" dirty="0"/>
              <a:t>, J. </a:t>
            </a:r>
            <a:r>
              <a:rPr lang="en-US" altLang="ko-KR" sz="1200" dirty="0" err="1"/>
              <a:t>Veness</a:t>
            </a:r>
            <a:r>
              <a:rPr lang="en-US" altLang="ko-KR" sz="1200" dirty="0"/>
              <a:t>, M. G. </a:t>
            </a:r>
            <a:r>
              <a:rPr lang="en-US" altLang="ko-KR" sz="1200" dirty="0" err="1"/>
              <a:t>Bellemare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 and </a:t>
            </a:r>
            <a:r>
              <a:rPr lang="en-US" altLang="ko-KR" sz="1200" dirty="0"/>
              <a:t>S. Petersen (2015). </a:t>
            </a:r>
            <a:r>
              <a:rPr lang="en-US" altLang="ko-KR" sz="1200" b="1" dirty="0"/>
              <a:t>Human-level control through deep reinforcement learning</a:t>
            </a:r>
            <a:r>
              <a:rPr lang="en-US" altLang="ko-KR" sz="1200" dirty="0"/>
              <a:t>. </a:t>
            </a:r>
            <a:r>
              <a:rPr lang="en-US" altLang="ko-KR" sz="1200" i="1" dirty="0"/>
              <a:t>Nature</a:t>
            </a:r>
            <a:r>
              <a:rPr lang="en-US" altLang="ko-KR" sz="1200" dirty="0"/>
              <a:t>, </a:t>
            </a:r>
            <a:r>
              <a:rPr lang="en-US" altLang="ko-KR" sz="1200" i="1" dirty="0"/>
              <a:t>518</a:t>
            </a:r>
            <a:r>
              <a:rPr lang="en-US" altLang="ko-KR" sz="1200" dirty="0"/>
              <a:t>(7540), 529-533.</a:t>
            </a:r>
          </a:p>
        </p:txBody>
      </p:sp>
      <p:pic>
        <p:nvPicPr>
          <p:cNvPr id="3" name="Nature  Human-level control through deep reinforcement learn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133" y="2204864"/>
            <a:ext cx="49925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711349"/>
            <a:ext cx="8686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Complexity of Go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Monte-Carlo Tree Search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Training Networks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Searching</a:t>
            </a:r>
            <a:r>
              <a:rPr lang="ko-KR" altLang="en-US" dirty="0"/>
              <a:t> </a:t>
            </a:r>
            <a:r>
              <a:rPr lang="en-US" altLang="ko-KR" dirty="0"/>
              <a:t>with policy and value </a:t>
            </a:r>
            <a:r>
              <a:rPr lang="en-US" altLang="ko-KR" dirty="0" smtClean="0"/>
              <a:t>networks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Experiments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32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lang="ko-KR" altLang="en-US" dirty="0"/>
          </a:p>
        </p:txBody>
      </p:sp>
      <p:pic>
        <p:nvPicPr>
          <p:cNvPr id="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74280"/>
            <a:ext cx="288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74280"/>
            <a:ext cx="291934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27" y="2374280"/>
            <a:ext cx="2963077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57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Chess: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35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80</m:t>
                        </m:r>
                      </m:sup>
                    </m:sSup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123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3797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Go: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250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150</m:t>
                        </m:r>
                      </m:sup>
                    </m:sSup>
                    <m:r>
                      <a:rPr lang="en-US" altLang="ko-KR" sz="2800" i="1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360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blipFill rotWithShape="1">
                <a:blip r:embed="rId3"/>
                <a:stretch>
                  <a:fillRect l="-3940" t="-10345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chess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2" name="Picture 4" descr="http://vignette1.wikia.nocookie.net/yugioh/images/d/d9/Opening_chess_position_from_black_side.jpg/revision/latest?cb=201006301751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53144"/>
            <a:ext cx="418360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2/2a/FloorGoba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6" b="18939"/>
          <a:stretch/>
        </p:blipFill>
        <p:spPr bwMode="auto">
          <a:xfrm>
            <a:off x="4750916" y="2053144"/>
            <a:ext cx="40346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9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Monte-Carlo Tree Search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1" y="1556792"/>
            <a:ext cx="7984674" cy="48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Monte-Carlo Tree Search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1556792"/>
            <a:ext cx="7705725" cy="33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506837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FF0000"/>
                </a:solidFill>
              </a:rPr>
              <a:t>s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election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559505"/>
            <a:ext cx="305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0070C0"/>
                </a:solidFill>
              </a:rPr>
              <a:t>e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xpansion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6032018"/>
            <a:ext cx="358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simulation</a:t>
            </a:r>
            <a:r>
              <a:rPr lang="en-US" altLang="ko-KR" sz="2000" dirty="0" smtClean="0">
                <a:solidFill>
                  <a:srgbClr val="7030A0"/>
                </a:solidFill>
              </a:rPr>
              <a:t> </a:t>
            </a:r>
            <a:r>
              <a:rPr lang="en-US" altLang="ko-KR" sz="2000" dirty="0" smtClean="0"/>
              <a:t>method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27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MCTS Example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r="52387" b="65871"/>
          <a:stretch/>
        </p:blipFill>
        <p:spPr>
          <a:xfrm>
            <a:off x="381159" y="1327065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5" r="4442" b="66030"/>
          <a:stretch/>
        </p:blipFill>
        <p:spPr>
          <a:xfrm>
            <a:off x="3333486" y="1327064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33977" r="52184" b="33977"/>
          <a:stretch/>
        </p:blipFill>
        <p:spPr>
          <a:xfrm>
            <a:off x="6285814" y="1327065"/>
            <a:ext cx="2534658" cy="2417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33015" r="4454" b="33015"/>
          <a:stretch/>
        </p:blipFill>
        <p:spPr>
          <a:xfrm>
            <a:off x="381159" y="4207385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66030" r="51768"/>
          <a:stretch/>
        </p:blipFill>
        <p:spPr>
          <a:xfrm>
            <a:off x="3333486" y="4207384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958" r="4476" b="1428"/>
          <a:stretch/>
        </p:blipFill>
        <p:spPr>
          <a:xfrm>
            <a:off x="6397015" y="4460617"/>
            <a:ext cx="2423457" cy="2309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057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Rounded MT Bold"/>
        <a:ea typeface="맑은 고딕"/>
        <a:cs typeface=""/>
      </a:majorFont>
      <a:minorFont>
        <a:latin typeface="Microsoft JhengHe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1302</TotalTime>
  <Words>717</Words>
  <Application>Microsoft Office PowerPoint</Application>
  <PresentationFormat>화면 슬라이드 쇼(4:3)</PresentationFormat>
  <Paragraphs>97</Paragraphs>
  <Slides>25</Slides>
  <Notes>3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AlphaGo</vt:lpstr>
      <vt:lpstr>DeepMind</vt:lpstr>
      <vt:lpstr>Prior Work of DeepMind</vt:lpstr>
      <vt:lpstr>Contents</vt:lpstr>
      <vt:lpstr>Complexity of Go</vt:lpstr>
      <vt:lpstr>Complexity of Go</vt:lpstr>
      <vt:lpstr>Monte-Carlo Tree Search</vt:lpstr>
      <vt:lpstr>Monte-Carlo Tree Search</vt:lpstr>
      <vt:lpstr>MCTS Example</vt:lpstr>
      <vt:lpstr>MCTS in AlphaGo</vt:lpstr>
      <vt:lpstr>Policy Network and Value Network</vt:lpstr>
      <vt:lpstr>MCTS in AlphaGo</vt:lpstr>
      <vt:lpstr>Training Networks</vt:lpstr>
      <vt:lpstr>Training Networks</vt:lpstr>
      <vt:lpstr>Training Networks</vt:lpstr>
      <vt:lpstr>Training Networks</vt:lpstr>
      <vt:lpstr>Training Policy Networks</vt:lpstr>
      <vt:lpstr>Training Value Networks</vt:lpstr>
      <vt:lpstr>Game Result Prediction Accuracy</vt:lpstr>
      <vt:lpstr>Test Phase</vt:lpstr>
      <vt:lpstr>Test Phase</vt:lpstr>
      <vt:lpstr>Test Phase</vt:lpstr>
      <vt:lpstr>Result</vt:lpstr>
      <vt:lpstr>Result</vt:lpstr>
      <vt:lpstr>Conclusion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CPSLAB</cp:lastModifiedBy>
  <cp:revision>106</cp:revision>
  <dcterms:created xsi:type="dcterms:W3CDTF">2006-10-05T04:04:58Z</dcterms:created>
  <dcterms:modified xsi:type="dcterms:W3CDTF">2016-03-29T05:30:32Z</dcterms:modified>
</cp:coreProperties>
</file>